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8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2" autoAdjust="0"/>
    <p:restoredTop sz="94660"/>
  </p:normalViewPr>
  <p:slideViewPr>
    <p:cSldViewPr>
      <p:cViewPr>
        <p:scale>
          <a:sx n="100" d="100"/>
          <a:sy n="100" d="100"/>
        </p:scale>
        <p:origin x="-360" y="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139BD7-42D3-42CA-B1F3-2D0A487581B9}" type="datetimeFigureOut">
              <a:rPr lang="zh-CN" altLang="en-US" smtClean="0"/>
              <a:pPr/>
              <a:t>2020/12/16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488A80-51FB-40AC-A079-96A63A7B90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81956395@qq.com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87824" y="620688"/>
            <a:ext cx="5537448" cy="2868168"/>
          </a:xfrm>
        </p:spPr>
        <p:txBody>
          <a:bodyPr/>
          <a:lstStyle/>
          <a:p>
            <a:r>
              <a:rPr lang="en-US" altLang="zh-CN" sz="3600" b="1" dirty="0" smtClean="0">
                <a:latin typeface="华文中宋" pitchFamily="2" charset="-122"/>
                <a:ea typeface="华文中宋" pitchFamily="2" charset="-122"/>
              </a:rPr>
              <a:t/>
            </a:r>
            <a:br>
              <a:rPr lang="en-US" altLang="zh-CN" sz="3600" b="1" dirty="0" smtClean="0">
                <a:latin typeface="华文中宋" pitchFamily="2" charset="-122"/>
                <a:ea typeface="华文中宋" pitchFamily="2" charset="-122"/>
              </a:rPr>
            </a:br>
            <a:r>
              <a:rPr lang="zh-CN" altLang="en-US" sz="3200" b="1" dirty="0" smtClean="0">
                <a:latin typeface="华文中宋" pitchFamily="2" charset="-122"/>
                <a:ea typeface="华文中宋" pitchFamily="2" charset="-122"/>
              </a:rPr>
              <a:t>学习中心毕业设计管理员</a:t>
            </a:r>
            <a:r>
              <a:rPr lang="en-US" altLang="zh-CN" sz="3600" b="1" dirty="0" smtClean="0">
                <a:latin typeface="华文中宋" pitchFamily="2" charset="-122"/>
                <a:ea typeface="华文中宋" pitchFamily="2" charset="-122"/>
              </a:rPr>
              <a:t/>
            </a:r>
            <a:br>
              <a:rPr lang="en-US" altLang="zh-CN" sz="3600" b="1" dirty="0" smtClean="0">
                <a:latin typeface="华文中宋" pitchFamily="2" charset="-122"/>
                <a:ea typeface="华文中宋" pitchFamily="2" charset="-122"/>
              </a:rPr>
            </a:b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管理系统</a:t>
            </a:r>
            <a:r>
              <a:rPr lang="en-US" altLang="zh-CN" sz="4000" b="1" dirty="0" smtClean="0">
                <a:latin typeface="华文中宋" pitchFamily="2" charset="-122"/>
                <a:ea typeface="华文中宋" pitchFamily="2" charset="-122"/>
              </a:rPr>
              <a:t/>
            </a:r>
            <a:br>
              <a:rPr lang="en-US" altLang="zh-CN" sz="4000" b="1" dirty="0" smtClean="0">
                <a:latin typeface="华文中宋" pitchFamily="2" charset="-122"/>
                <a:ea typeface="华文中宋" pitchFamily="2" charset="-122"/>
              </a:rPr>
            </a:br>
            <a:r>
              <a:rPr lang="zh-CN" altLang="en-US" sz="4000" b="1" dirty="0" smtClean="0">
                <a:latin typeface="华文中宋" pitchFamily="2" charset="-122"/>
                <a:ea typeface="华文中宋" pitchFamily="2" charset="-122"/>
              </a:rPr>
              <a:t>简要操作手册</a:t>
            </a:r>
            <a:endParaRPr lang="zh-CN" altLang="en-US" sz="4800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99792" y="4797152"/>
            <a:ext cx="5688632" cy="816496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华文中宋" pitchFamily="2" charset="-122"/>
                <a:ea typeface="华文中宋" pitchFamily="2" charset="-122"/>
              </a:rPr>
              <a:t>西安电子科技大学网络与继续教育</a:t>
            </a: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华文中宋" pitchFamily="2" charset="-122"/>
                <a:ea typeface="华文中宋" pitchFamily="2" charset="-122"/>
              </a:rPr>
              <a:t>学院</a:t>
            </a:r>
            <a:endParaRPr lang="en-US" altLang="zh-CN" b="1" dirty="0" smtClean="0">
              <a:solidFill>
                <a:schemeClr val="bg1">
                  <a:lumMod val="9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华文中宋" pitchFamily="2" charset="-122"/>
                <a:ea typeface="华文中宋" pitchFamily="2" charset="-122"/>
              </a:rPr>
              <a:t>教务办 马跃进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1.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毕设题目管理：主要可以完成毕设题目录入（包括题目编辑）、工作计划录入、题目发布等工作。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07374"/>
            <a:ext cx="8229600" cy="369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2.</a:t>
            </a:r>
            <a:r>
              <a:rPr lang="zh-CN" altLang="en-US" sz="2400" dirty="0" smtClean="0">
                <a:solidFill>
                  <a:schemeClr val="tx1"/>
                </a:solidFill>
              </a:rPr>
              <a:t>选择毕业设计：主要查询某学生可否进行选题（学习中心也可代为在此选题）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68635"/>
            <a:ext cx="8229600" cy="397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3.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毕设成绩管理：主要查阅毕业设计成绩。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36276"/>
            <a:ext cx="8229600" cy="403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4.</a:t>
            </a:r>
            <a:r>
              <a:rPr lang="zh-CN" altLang="en-US" sz="2400" dirty="0" smtClean="0">
                <a:solidFill>
                  <a:schemeClr val="tx1"/>
                </a:solidFill>
              </a:rPr>
              <a:t>工作计划查询：主要可以查看本学习中心（或专业、或某学生）某季节的工作计划的情况。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115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5.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毕设题目统计：主要查阅本学习中心季节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74994"/>
            <a:ext cx="8229600" cy="39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6.</a:t>
            </a:r>
            <a:r>
              <a:rPr lang="zh-CN" altLang="en-US" sz="2400" dirty="0" smtClean="0">
                <a:solidFill>
                  <a:schemeClr val="tx1"/>
                </a:solidFill>
              </a:rPr>
              <a:t>精品论文管理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88097"/>
            <a:ext cx="8229600" cy="3932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7.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毕设教师信息统计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32198"/>
            <a:ext cx="8229600" cy="404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>
                <a:latin typeface="+mn-ea"/>
              </a:rPr>
              <a:t>  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请密切关注学院工作群的各项工作通知，如遇问题请及时与学院毕业设计管理员联系：</a:t>
            </a:r>
            <a:endParaRPr lang="en-US" altLang="zh-CN" sz="2400" dirty="0" smtClean="0">
              <a:solidFill>
                <a:schemeClr val="tx1">
                  <a:lumMod val="95000"/>
                </a:schemeClr>
              </a:solidFill>
              <a:latin typeface="+mn-ea"/>
            </a:endParaRPr>
          </a:p>
          <a:p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1.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“服务与发展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-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网络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2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”</a:t>
            </a:r>
            <a:endParaRPr lang="en-US" altLang="zh-CN" sz="2400" dirty="0" smtClean="0">
              <a:solidFill>
                <a:schemeClr val="tx1">
                  <a:lumMod val="95000"/>
                </a:schemeClr>
              </a:solidFill>
              <a:latin typeface="+mn-ea"/>
            </a:endParaRPr>
          </a:p>
          <a:p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2.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“西电网络教育教务群”</a:t>
            </a:r>
            <a:endParaRPr lang="en-US" altLang="zh-CN" sz="2400" dirty="0" smtClean="0">
              <a:solidFill>
                <a:schemeClr val="tx1">
                  <a:lumMod val="95000"/>
                </a:schemeClr>
              </a:solidFill>
              <a:latin typeface="+mn-ea"/>
            </a:endParaRPr>
          </a:p>
          <a:p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3.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马老师信箱：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 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  <a:hlinkClick r:id="rId2"/>
              </a:rPr>
              <a:t>81956395@qq.com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 </a:t>
            </a:r>
          </a:p>
          <a:p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4.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马老师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QQ </a:t>
            </a:r>
            <a:r>
              <a:rPr lang="en-US" altLang="zh-CN" sz="2400" u="sng" dirty="0" smtClean="0">
                <a:solidFill>
                  <a:schemeClr val="tx1">
                    <a:lumMod val="95000"/>
                  </a:schemeClr>
                </a:solidFill>
                <a:latin typeface="+mn-ea"/>
                <a:hlinkClick r:id="rId2"/>
              </a:rPr>
              <a:t>81956395</a:t>
            </a:r>
            <a:endParaRPr lang="en-US" altLang="zh-CN" sz="2400" u="sng" dirty="0" smtClean="0">
              <a:solidFill>
                <a:schemeClr val="tx1">
                  <a:lumMod val="95000"/>
                </a:schemeClr>
              </a:solidFill>
              <a:latin typeface="+mn-ea"/>
            </a:endParaRPr>
          </a:p>
          <a:p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5.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马老师办公室：（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029</a:t>
            </a:r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）</a:t>
            </a:r>
            <a:r>
              <a:rPr lang="en-US" altLang="zh-CN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88202419</a:t>
            </a:r>
            <a:r>
              <a:rPr lang="en-US" altLang="zh-CN" sz="2400" u="sng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 </a:t>
            </a:r>
          </a:p>
          <a:p>
            <a:endParaRPr lang="en-US" altLang="zh-CN" sz="2400" dirty="0" smtClean="0">
              <a:solidFill>
                <a:schemeClr val="tx1">
                  <a:lumMod val="95000"/>
                </a:schemeClr>
              </a:solidFill>
              <a:latin typeface="+mn-ea"/>
            </a:endParaRPr>
          </a:p>
          <a:p>
            <a:r>
              <a:rPr lang="zh-CN" altLang="en-US" sz="2400" dirty="0" smtClean="0">
                <a:solidFill>
                  <a:schemeClr val="tx1">
                    <a:lumMod val="95000"/>
                  </a:schemeClr>
                </a:solidFill>
                <a:latin typeface="+mn-ea"/>
              </a:rPr>
              <a:t>    我们将竭诚提供高效的服务！</a:t>
            </a:r>
            <a:endParaRPr lang="zh-CN" altLang="en-US" sz="2400" dirty="0">
              <a:solidFill>
                <a:schemeClr val="tx1">
                  <a:lumMod val="9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200" dirty="0" smtClean="0">
                <a:solidFill>
                  <a:schemeClr val="tx1"/>
                </a:solidFill>
              </a:rPr>
              <a:t>一、教师管理入口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84074"/>
            <a:ext cx="8229600" cy="4140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zh-CN" altLang="en-US" sz="2000" dirty="0" smtClean="0">
                <a:solidFill>
                  <a:schemeClr val="tx1"/>
                </a:solidFill>
              </a:rPr>
              <a:t>毕设题目管理：指导教师可以在此完成毕设题目录入（包括题目编辑）、工作计划录入（修改）、题目发布、检查选题情况等。</a:t>
            </a:r>
            <a:endParaRPr lang="zh-CN" altLang="en-US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07654"/>
            <a:ext cx="8229600" cy="409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000" dirty="0" smtClean="0">
                <a:solidFill>
                  <a:schemeClr val="tx1"/>
                </a:solidFill>
              </a:rPr>
              <a:t>在毕设题目管理中，点击“</a:t>
            </a:r>
            <a:r>
              <a:rPr lang="en-US" altLang="zh-CN" sz="2000" dirty="0" smtClean="0">
                <a:solidFill>
                  <a:schemeClr val="tx1"/>
                </a:solidFill>
              </a:rPr>
              <a:t>+</a:t>
            </a:r>
            <a:r>
              <a:rPr lang="zh-CN" altLang="en-US" sz="2000" dirty="0" smtClean="0">
                <a:solidFill>
                  <a:schemeClr val="tx1"/>
                </a:solidFill>
              </a:rPr>
              <a:t>题目录入”，进入录入题目窗口。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7359" y="1614919"/>
            <a:ext cx="7849281" cy="467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000" dirty="0" smtClean="0">
                <a:solidFill>
                  <a:schemeClr val="tx1"/>
                </a:solidFill>
              </a:rPr>
              <a:t>依次完成工作计划中的工作进程、主要参考书目及仪器设备的录入。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17194"/>
            <a:ext cx="8229600" cy="427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000" dirty="0" smtClean="0">
                <a:solidFill>
                  <a:schemeClr val="tx1"/>
                </a:solidFill>
              </a:rPr>
              <a:t>同时将辅导安排填写清楚，使学生清晰辅导的时间、辅导的要求（方式）和联系办法。</a:t>
            </a:r>
            <a:endParaRPr lang="zh-CN" altLang="en-US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04271"/>
            <a:ext cx="8229600" cy="430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二、学习中心管理员入口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54052"/>
            <a:ext cx="8229600" cy="440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zh-CN" altLang="en-US" sz="2400" dirty="0" smtClean="0">
                <a:solidFill>
                  <a:schemeClr val="tx1"/>
                </a:solidFill>
              </a:rPr>
              <a:t>学籍管理系统：包括若干常用子系统，其中在“毕业设计管理”子系统中完成日常毕业设计的管理工作。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04688"/>
            <a:ext cx="8229600" cy="409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zh-CN" altLang="en-US" sz="2400" dirty="0" smtClean="0">
                <a:solidFill>
                  <a:schemeClr val="tx1"/>
                </a:solidFill>
              </a:rPr>
              <a:t>毕业设计管理中包括：</a:t>
            </a:r>
            <a:r>
              <a:rPr lang="en-US" altLang="zh-CN" sz="2400" dirty="0" smtClean="0">
                <a:solidFill>
                  <a:schemeClr val="tx1"/>
                </a:solidFill>
              </a:rPr>
              <a:t>1.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毕设题目管理、</a:t>
            </a:r>
            <a:r>
              <a:rPr lang="en-US" altLang="zh-CN" sz="2400" dirty="0" smtClean="0">
                <a:solidFill>
                  <a:schemeClr val="tx1"/>
                </a:solidFill>
              </a:rPr>
              <a:t>2.</a:t>
            </a:r>
            <a:r>
              <a:rPr lang="zh-CN" altLang="en-US" sz="2400" dirty="0" smtClean="0">
                <a:solidFill>
                  <a:schemeClr val="tx1"/>
                </a:solidFill>
              </a:rPr>
              <a:t>选择毕业设计、</a:t>
            </a:r>
            <a:r>
              <a:rPr lang="en-US" altLang="zh-CN" sz="2400" dirty="0" smtClean="0">
                <a:solidFill>
                  <a:schemeClr val="tx1"/>
                </a:solidFill>
              </a:rPr>
              <a:t>3.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毕设成绩管理、</a:t>
            </a:r>
            <a:r>
              <a:rPr lang="en-US" altLang="zh-CN" sz="2400" dirty="0" smtClean="0">
                <a:solidFill>
                  <a:schemeClr val="tx1"/>
                </a:solidFill>
              </a:rPr>
              <a:t>4.</a:t>
            </a:r>
            <a:r>
              <a:rPr lang="zh-CN" altLang="en-US" sz="2400" dirty="0" smtClean="0">
                <a:solidFill>
                  <a:schemeClr val="tx1"/>
                </a:solidFill>
              </a:rPr>
              <a:t>工作计划查询、</a:t>
            </a:r>
            <a:r>
              <a:rPr lang="en-US" altLang="zh-CN" sz="2400" dirty="0" smtClean="0">
                <a:solidFill>
                  <a:schemeClr val="tx1"/>
                </a:solidFill>
              </a:rPr>
              <a:t>5.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毕设题目统计、</a:t>
            </a:r>
            <a:r>
              <a:rPr lang="en-US" altLang="zh-CN" sz="2400" dirty="0" smtClean="0">
                <a:solidFill>
                  <a:schemeClr val="tx1"/>
                </a:solidFill>
              </a:rPr>
              <a:t>6.</a:t>
            </a:r>
            <a:r>
              <a:rPr lang="zh-CN" altLang="en-US" sz="2400" dirty="0" smtClean="0">
                <a:solidFill>
                  <a:schemeClr val="tx1"/>
                </a:solidFill>
              </a:rPr>
              <a:t>精品论文管理、</a:t>
            </a:r>
            <a:r>
              <a:rPr lang="en-US" altLang="zh-CN" sz="2400" dirty="0" smtClean="0">
                <a:solidFill>
                  <a:schemeClr val="tx1"/>
                </a:solidFill>
              </a:rPr>
              <a:t>7.</a:t>
            </a:r>
            <a:r>
              <a:rPr lang="zh-CN" altLang="en-US" sz="2400" dirty="0" smtClean="0">
                <a:solidFill>
                  <a:schemeClr val="tx1"/>
                </a:solidFill>
              </a:rPr>
              <a:t>毕设教师信息统计。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239000" cy="397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华丽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419</TotalTime>
  <Words>373</Words>
  <Application>Microsoft Office PowerPoint</Application>
  <PresentationFormat>全屏显示(4:3)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华丽</vt:lpstr>
      <vt:lpstr>顶峰</vt:lpstr>
      <vt:lpstr> 学习中心毕业设计管理员 管理系统 简要操作手册</vt:lpstr>
      <vt:lpstr>一、教师管理入口</vt:lpstr>
      <vt:lpstr>毕设题目管理：指导教师可以在此完成毕设题目录入（包括题目编辑）、工作计划录入（修改）、题目发布、检查选题情况等。</vt:lpstr>
      <vt:lpstr>在毕设题目管理中，点击“+题目录入”，进入录入题目窗口。</vt:lpstr>
      <vt:lpstr>依次完成工作计划中的工作进程、主要参考书目及仪器设备的录入。</vt:lpstr>
      <vt:lpstr>同时将辅导安排填写清楚，使学生清晰辅导的时间、辅导的要求（方式）和联系办法。</vt:lpstr>
      <vt:lpstr>二、学习中心管理员入口</vt:lpstr>
      <vt:lpstr>学籍管理系统：包括若干常用子系统，其中在“毕业设计管理”子系统中完成日常毕业设计的管理工作。</vt:lpstr>
      <vt:lpstr>毕业设计管理中包括：1.毕设题目管理、2.选择毕业设计、3.毕设成绩管理、4.工作计划查询、5.毕设题目统计、6.精品论文管理、7.毕设教师信息统计。</vt:lpstr>
      <vt:lpstr>1.毕设题目管理：主要可以完成毕设题目录入（包括题目编辑）、工作计划录入、题目发布等工作。</vt:lpstr>
      <vt:lpstr>2.选择毕业设计：主要查询某学生可否进行选题（学习中心也可代为在此选题）</vt:lpstr>
      <vt:lpstr>3.毕设成绩管理：主要查阅毕业设计成绩。</vt:lpstr>
      <vt:lpstr>4.工作计划查询：主要可以查看本学习中心（或专业、或某学生）某季节的工作计划的情况。</vt:lpstr>
      <vt:lpstr>5.毕设题目统计：主要查阅本学习中心季节</vt:lpstr>
      <vt:lpstr>6.精品论文管理</vt:lpstr>
      <vt:lpstr>7.毕设教师信息统计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毕业设计管理员     操作手册</dc:title>
  <dc:creator>hp</dc:creator>
  <cp:lastModifiedBy>hp</cp:lastModifiedBy>
  <cp:revision>35</cp:revision>
  <dcterms:created xsi:type="dcterms:W3CDTF">2020-07-11T02:50:15Z</dcterms:created>
  <dcterms:modified xsi:type="dcterms:W3CDTF">2020-12-16T04:46:03Z</dcterms:modified>
</cp:coreProperties>
</file>